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layfair Display Semi Bold" panose="020B0604020202020204" charset="0"/>
      <p:regular r:id="rId13"/>
    </p:embeddedFont>
    <p:embeddedFont>
      <p:font typeface="Public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759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27754" y="2005832"/>
            <a:ext cx="7556421" cy="36204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2AAB3-A437-934A-F44F-5395701D4C5A}"/>
              </a:ext>
            </a:extLst>
          </p:cNvPr>
          <p:cNvSpPr txBox="1"/>
          <p:nvPr/>
        </p:nvSpPr>
        <p:spPr>
          <a:xfrm>
            <a:off x="5260489" y="401531"/>
            <a:ext cx="9299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4400" b="1" dirty="0">
                <a:solidFill>
                  <a:schemeClr val="tx2"/>
                </a:solidFill>
              </a:rPr>
              <a:t>دراسة منهجية علمية شاملة لشركة </a:t>
            </a:r>
            <a:r>
              <a:rPr lang="ar-SA" sz="4400" b="1" dirty="0" err="1">
                <a:solidFill>
                  <a:schemeClr val="tx2"/>
                </a:solidFill>
              </a:rPr>
              <a:t>سيريتل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2CBCC-45DE-2E40-7502-55BD4057942C}"/>
              </a:ext>
            </a:extLst>
          </p:cNvPr>
          <p:cNvSpPr txBox="1"/>
          <p:nvPr/>
        </p:nvSpPr>
        <p:spPr>
          <a:xfrm>
            <a:off x="7422777" y="2345167"/>
            <a:ext cx="58521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dirty="0"/>
              <a:t> </a:t>
            </a:r>
          </a:p>
          <a:p>
            <a:pPr algn="ctr" rtl="1"/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تقديم</a:t>
            </a:r>
            <a:r>
              <a:rPr lang="ar-SA" sz="2000" dirty="0"/>
              <a:t>:</a:t>
            </a:r>
          </a:p>
          <a:p>
            <a:pPr algn="ctr" rtl="1"/>
            <a:endParaRPr lang="ar-SA" dirty="0"/>
          </a:p>
          <a:p>
            <a:pPr algn="ctr" rtl="1"/>
            <a:r>
              <a:rPr lang="ar-SA" dirty="0"/>
              <a:t> أحمد عبد الحكيم شباط                   أحمد خالد </a:t>
            </a:r>
            <a:r>
              <a:rPr lang="ar-SA" dirty="0" err="1"/>
              <a:t>الخوالده</a:t>
            </a:r>
            <a:endParaRPr lang="en-US" dirty="0"/>
          </a:p>
          <a:p>
            <a:pPr algn="ctr" rtl="1"/>
            <a:r>
              <a:rPr lang="ar-SA" dirty="0"/>
              <a:t>عبد الهادي اسماعيل الهلال              نديم احمد </a:t>
            </a:r>
            <a:r>
              <a:rPr lang="ar-SA" dirty="0" err="1"/>
              <a:t>عيروطه</a:t>
            </a:r>
            <a:endParaRPr lang="en-US" dirty="0"/>
          </a:p>
          <a:p>
            <a:pPr algn="r" rtl="1"/>
            <a:r>
              <a:rPr lang="ar-SA" dirty="0"/>
              <a:t>                                      اسامة عماد الهبو              </a:t>
            </a:r>
            <a:endParaRPr lang="en-US" dirty="0"/>
          </a:p>
          <a:p>
            <a:pPr algn="ctr" rtl="1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9D291-2E51-62AC-F8B2-AD2199CACC19}"/>
              </a:ext>
            </a:extLst>
          </p:cNvPr>
          <p:cNvSpPr txBox="1"/>
          <p:nvPr/>
        </p:nvSpPr>
        <p:spPr>
          <a:xfrm>
            <a:off x="8595362" y="4915829"/>
            <a:ext cx="456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b="1" dirty="0" err="1"/>
              <a:t>اشراف:د.صابرين</a:t>
            </a:r>
            <a:r>
              <a:rPr lang="ar-SA" b="1" dirty="0"/>
              <a:t> ونوس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3833038" y="3671292"/>
            <a:ext cx="30480" cy="1478994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92F0E-EF72-21B2-280A-E0257E9260F0}"/>
              </a:ext>
            </a:extLst>
          </p:cNvPr>
          <p:cNvSpPr txBox="1"/>
          <p:nvPr/>
        </p:nvSpPr>
        <p:spPr>
          <a:xfrm>
            <a:off x="7843718" y="580913"/>
            <a:ext cx="600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400" b="1" dirty="0">
                <a:solidFill>
                  <a:schemeClr val="tx2"/>
                </a:solidFill>
              </a:rPr>
              <a:t>توصيات+</a:t>
            </a:r>
            <a:r>
              <a:rPr lang="en-US" sz="4400" b="1" dirty="0">
                <a:solidFill>
                  <a:schemeClr val="tx2"/>
                </a:solidFill>
              </a:rPr>
              <a:t>HR Connect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543F1-8A8B-EE00-443A-CF3A3DC3DCB7}"/>
              </a:ext>
            </a:extLst>
          </p:cNvPr>
          <p:cNvSpPr txBox="1"/>
          <p:nvPr/>
        </p:nvSpPr>
        <p:spPr>
          <a:xfrm>
            <a:off x="7305836" y="2063937"/>
            <a:ext cx="600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400" dirty="0"/>
              <a:t>منصة سحابية</a:t>
            </a:r>
          </a:p>
          <a:p>
            <a:pPr algn="r" rtl="1"/>
            <a:r>
              <a:rPr lang="ar-SA" sz="2400" dirty="0"/>
              <a:t>قاعدة بيانات موحدة</a:t>
            </a:r>
          </a:p>
          <a:p>
            <a:pPr algn="r" rtl="1"/>
            <a:r>
              <a:rPr lang="ar-SA" sz="2400" dirty="0"/>
              <a:t>وحدات: </a:t>
            </a:r>
            <a:r>
              <a:rPr lang="ar-SA" sz="2400" dirty="0" err="1"/>
              <a:t>الاجازات,التدريب,الاداء</a:t>
            </a:r>
            <a:endParaRPr lang="en-US" sz="2400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A76C868-5AE1-A7A2-08C8-CE7D2229C257}"/>
              </a:ext>
            </a:extLst>
          </p:cNvPr>
          <p:cNvSpPr/>
          <p:nvPr/>
        </p:nvSpPr>
        <p:spPr>
          <a:xfrm>
            <a:off x="13323043" y="2231724"/>
            <a:ext cx="161365" cy="161364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091BAA16-2419-8A41-7491-357F44B0ABF2}"/>
              </a:ext>
            </a:extLst>
          </p:cNvPr>
          <p:cNvSpPr/>
          <p:nvPr/>
        </p:nvSpPr>
        <p:spPr>
          <a:xfrm>
            <a:off x="13323042" y="2599356"/>
            <a:ext cx="161365" cy="161364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22129014-0EB9-2B33-B7BB-6AB08CDD3929}"/>
              </a:ext>
            </a:extLst>
          </p:cNvPr>
          <p:cNvSpPr/>
          <p:nvPr/>
        </p:nvSpPr>
        <p:spPr>
          <a:xfrm>
            <a:off x="13323043" y="2984296"/>
            <a:ext cx="161365" cy="161364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982E06-ADC8-F4A5-1A08-1A9668AEFA03}"/>
              </a:ext>
            </a:extLst>
          </p:cNvPr>
          <p:cNvSpPr txBox="1"/>
          <p:nvPr/>
        </p:nvSpPr>
        <p:spPr>
          <a:xfrm>
            <a:off x="10408024" y="3853333"/>
            <a:ext cx="3440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000" dirty="0">
                <a:solidFill>
                  <a:schemeClr val="tx2"/>
                </a:solidFill>
              </a:rPr>
              <a:t>التوصيات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563DB5-5754-954A-C0CD-58D33C06878C}"/>
              </a:ext>
            </a:extLst>
          </p:cNvPr>
          <p:cNvSpPr txBox="1"/>
          <p:nvPr/>
        </p:nvSpPr>
        <p:spPr>
          <a:xfrm>
            <a:off x="8267252" y="4869002"/>
            <a:ext cx="5043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400" dirty="0"/>
              <a:t>تفويض الصلاحيات</a:t>
            </a:r>
          </a:p>
          <a:p>
            <a:pPr algn="r" rtl="1"/>
            <a:r>
              <a:rPr lang="ar-SA" sz="2400" dirty="0"/>
              <a:t>التدريب على النظام </a:t>
            </a:r>
          </a:p>
          <a:p>
            <a:pPr algn="r" rtl="1"/>
            <a:r>
              <a:rPr lang="ar-SA" sz="2400" dirty="0"/>
              <a:t>تكامل الأنظمة</a:t>
            </a:r>
          </a:p>
          <a:p>
            <a:pPr algn="r" rtl="1"/>
            <a:r>
              <a:rPr lang="ar-SA" sz="2400" dirty="0"/>
              <a:t>مراجعة </a:t>
            </a:r>
            <a:r>
              <a:rPr lang="en-US" sz="2400" dirty="0"/>
              <a:t>KPIS</a:t>
            </a:r>
            <a:r>
              <a:rPr lang="ar-SA" sz="2400" dirty="0"/>
              <a:t> دوريا</a:t>
            </a:r>
            <a:endParaRPr lang="en-US" sz="2400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8F8E61D1-897F-7F05-B597-39328DBFE7D2}"/>
              </a:ext>
            </a:extLst>
          </p:cNvPr>
          <p:cNvSpPr/>
          <p:nvPr/>
        </p:nvSpPr>
        <p:spPr>
          <a:xfrm>
            <a:off x="13401084" y="5069604"/>
            <a:ext cx="161365" cy="161364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464FA20-DD0E-9E11-CAFD-78592AD22F3C}"/>
              </a:ext>
            </a:extLst>
          </p:cNvPr>
          <p:cNvSpPr/>
          <p:nvPr/>
        </p:nvSpPr>
        <p:spPr>
          <a:xfrm>
            <a:off x="13401083" y="5406560"/>
            <a:ext cx="161365" cy="161364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645DE0B5-917F-8ABD-64D0-FD31C44EB00F}"/>
              </a:ext>
            </a:extLst>
          </p:cNvPr>
          <p:cNvSpPr/>
          <p:nvPr/>
        </p:nvSpPr>
        <p:spPr>
          <a:xfrm>
            <a:off x="13410351" y="5739353"/>
            <a:ext cx="161365" cy="161364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6A8FFA76-C0D9-DF2B-8EF3-DC260C870579}"/>
              </a:ext>
            </a:extLst>
          </p:cNvPr>
          <p:cNvSpPr/>
          <p:nvPr/>
        </p:nvSpPr>
        <p:spPr>
          <a:xfrm>
            <a:off x="13410351" y="6096219"/>
            <a:ext cx="161365" cy="161364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E8EAEA-495F-E532-A1EE-27A3EB7D4FFB}"/>
              </a:ext>
            </a:extLst>
          </p:cNvPr>
          <p:cNvSpPr txBox="1"/>
          <p:nvPr/>
        </p:nvSpPr>
        <p:spPr>
          <a:xfrm>
            <a:off x="7241184" y="1390895"/>
            <a:ext cx="65918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000" dirty="0">
                <a:solidFill>
                  <a:schemeClr val="tx2"/>
                </a:solidFill>
              </a:rPr>
              <a:t>نظام </a:t>
            </a:r>
            <a:r>
              <a:rPr lang="en-US" sz="4000" dirty="0">
                <a:solidFill>
                  <a:schemeClr val="tx2"/>
                </a:solidFill>
              </a:rPr>
              <a:t>Syriatel HR Connect</a:t>
            </a:r>
          </a:p>
          <a:p>
            <a:pPr algn="r" rtl="1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ar-SA" sz="4450" dirty="0">
                <a:solidFill>
                  <a:srgbClr val="4B6981"/>
                </a:solidFill>
                <a:latin typeface="Playfair Display Semi Bold" pitchFamily="34" charset="0"/>
              </a:rPr>
              <a:t>جمع البيانات والهيكل التنظيمي</a:t>
            </a:r>
          </a:p>
          <a:p>
            <a:pPr marL="0" indent="0" algn="r" rtl="1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44122" y="1991582"/>
            <a:ext cx="4499989" cy="108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r" rtl="1">
              <a:lnSpc>
                <a:spcPts val="2750"/>
              </a:lnSpc>
              <a:buFontTx/>
              <a:buChar char="-"/>
            </a:pPr>
            <a:r>
              <a:rPr lang="ar-SA" sz="2000" dirty="0"/>
              <a:t>تعريف الشركة ودورها في سوق الاتصالات</a:t>
            </a:r>
          </a:p>
          <a:p>
            <a:pPr marL="285750" indent="-285750" algn="r" rtl="1">
              <a:lnSpc>
                <a:spcPts val="2750"/>
              </a:lnSpc>
              <a:buFontTx/>
              <a:buChar char="-"/>
            </a:pPr>
            <a:r>
              <a:rPr lang="ar-SA" sz="2000" dirty="0"/>
              <a:t>الهيكل التنظيمي الهرمي    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444294" y="3281082"/>
            <a:ext cx="6516158" cy="483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lnSpc>
                <a:spcPts val="2850"/>
              </a:lnSpc>
            </a:pPr>
            <a:r>
              <a:rPr lang="ar-SA" sz="4400" dirty="0">
                <a:solidFill>
                  <a:schemeClr val="tx2"/>
                </a:solidFill>
                <a:latin typeface="Public Sans" panose="020B0604020202020204" charset="0"/>
              </a:rPr>
              <a:t>مستويات الإدارة</a:t>
            </a:r>
          </a:p>
          <a:p>
            <a:pPr algn="r" rtl="1">
              <a:lnSpc>
                <a:spcPts val="2850"/>
              </a:lnSpc>
            </a:pPr>
            <a:endParaRPr lang="en-US" sz="4400" b="1" dirty="0">
              <a:solidFill>
                <a:schemeClr val="tx2"/>
              </a:solidFill>
              <a:latin typeface="Public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A078F-CFA0-68BD-1001-93A73A5613ED}"/>
              </a:ext>
            </a:extLst>
          </p:cNvPr>
          <p:cNvSpPr txBox="1"/>
          <p:nvPr/>
        </p:nvSpPr>
        <p:spPr>
          <a:xfrm>
            <a:off x="7560635" y="3675328"/>
            <a:ext cx="6399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ar-SA" sz="2000" dirty="0"/>
              <a:t>مجلس الإدارة</a:t>
            </a:r>
          </a:p>
          <a:p>
            <a:pPr marL="285750" indent="-285750" algn="r" rtl="1">
              <a:buFontTx/>
              <a:buChar char="-"/>
            </a:pPr>
            <a:r>
              <a:rPr lang="ar-SA" sz="2000" dirty="0"/>
              <a:t>المدير العام</a:t>
            </a:r>
          </a:p>
          <a:p>
            <a:pPr marL="285750" indent="-285750" algn="r" rtl="1">
              <a:buFontTx/>
              <a:buChar char="-"/>
            </a:pPr>
            <a:r>
              <a:rPr lang="ar-SA" sz="2000" dirty="0"/>
              <a:t>الادارات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2122"/>
            <a:ext cx="8875059" cy="84074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FFDD82-4C5A-FA82-A376-6307A33A4953}"/>
              </a:ext>
            </a:extLst>
          </p:cNvPr>
          <p:cNvSpPr txBox="1"/>
          <p:nvPr/>
        </p:nvSpPr>
        <p:spPr>
          <a:xfrm>
            <a:off x="7175351" y="1812394"/>
            <a:ext cx="7358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400" b="1" dirty="0">
                <a:solidFill>
                  <a:schemeClr val="tx2"/>
                </a:solidFill>
              </a:rPr>
              <a:t>العمليات الأساسية في </a:t>
            </a:r>
            <a:r>
              <a:rPr lang="ar-SA" sz="4400" b="1" dirty="0" err="1">
                <a:solidFill>
                  <a:schemeClr val="tx2"/>
                </a:solidFill>
              </a:rPr>
              <a:t>سيريتل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CFFD7-C504-7553-9945-2B4E05F67E73}"/>
              </a:ext>
            </a:extLst>
          </p:cNvPr>
          <p:cNvSpPr txBox="1"/>
          <p:nvPr/>
        </p:nvSpPr>
        <p:spPr>
          <a:xfrm>
            <a:off x="7949901" y="2791361"/>
            <a:ext cx="6583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ar-SA" sz="2000" dirty="0"/>
              <a:t>العمليات التشغيلية</a:t>
            </a:r>
          </a:p>
          <a:p>
            <a:pPr marL="285750" indent="-285750" algn="r" rtl="1">
              <a:buFontTx/>
              <a:buChar char="-"/>
            </a:pPr>
            <a:r>
              <a:rPr lang="ar-SA" sz="2000" dirty="0"/>
              <a:t>العمليات الإدارية</a:t>
            </a:r>
          </a:p>
          <a:p>
            <a:pPr marL="285750" indent="-285750" algn="r" rtl="1">
              <a:buFontTx/>
              <a:buChar char="-"/>
            </a:pPr>
            <a:r>
              <a:rPr lang="ar-SA" sz="2000" dirty="0"/>
              <a:t>العمليات الخدمية</a:t>
            </a:r>
          </a:p>
          <a:p>
            <a:pPr marL="285750" indent="-285750" algn="r" rtl="1">
              <a:buFontTx/>
              <a:buChar char="-"/>
            </a:pPr>
            <a:r>
              <a:rPr lang="ar-SA" sz="2000" dirty="0"/>
              <a:t>العمليات المالية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73842" y="2181964"/>
            <a:ext cx="5351075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050"/>
              </a:lnSpc>
              <a:buNone/>
            </a:pPr>
            <a:r>
              <a:rPr lang="ar-SA" sz="4400" b="1" dirty="0">
                <a:solidFill>
                  <a:schemeClr val="tx2"/>
                </a:solidFill>
              </a:rPr>
              <a:t>البيئة التنافسية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10822192" y="2960662"/>
            <a:ext cx="2958479" cy="676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ar-SA" sz="2000" dirty="0"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المنافس الرئيسي :</a:t>
            </a:r>
            <a:r>
              <a:rPr lang="en-US" sz="2000" dirty="0"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MTN</a:t>
            </a:r>
            <a:endParaRPr lang="ar-SA" sz="2000" dirty="0">
              <a:latin typeface="Public Sans" pitchFamily="34" charset="0"/>
              <a:ea typeface="Public Sans" pitchFamily="34" charset="-122"/>
              <a:cs typeface="Public Sans" pitchFamily="34" charset="-120"/>
            </a:endParaRPr>
          </a:p>
          <a:p>
            <a:pPr marL="0" indent="0" algn="r" rtl="1">
              <a:lnSpc>
                <a:spcPts val="2050"/>
              </a:lnSpc>
              <a:buNone/>
            </a:pPr>
            <a:r>
              <a:rPr lang="ar-SA" sz="2000" dirty="0"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طبيعة السوق: شبه احتكار</a:t>
            </a:r>
          </a:p>
          <a:p>
            <a:pPr marL="0" indent="0" algn="r" rtl="1">
              <a:lnSpc>
                <a:spcPts val="2050"/>
              </a:lnSpc>
              <a:buNone/>
            </a:pPr>
            <a:endParaRPr lang="ar-SA" sz="2000" dirty="0">
              <a:solidFill>
                <a:srgbClr val="6F655D"/>
              </a:solidFill>
              <a:latin typeface="Public Sans" pitchFamily="34" charset="0"/>
              <a:ea typeface="Public Sans" pitchFamily="34" charset="-122"/>
              <a:cs typeface="Public Sans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42491" y="3742602"/>
            <a:ext cx="7982426" cy="22860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8" name="Text 5"/>
          <p:cNvSpPr/>
          <p:nvPr/>
        </p:nvSpPr>
        <p:spPr>
          <a:xfrm>
            <a:off x="10951285" y="4340644"/>
            <a:ext cx="3098328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ar-SA" sz="4400" b="1" dirty="0">
                <a:solidFill>
                  <a:schemeClr val="tx2"/>
                </a:solidFill>
              </a:rPr>
              <a:t>عوامل المنافسة 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1198710" y="5081784"/>
            <a:ext cx="2581961" cy="844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ar-SA" sz="2000" dirty="0"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1- التغطية</a:t>
            </a:r>
          </a:p>
          <a:p>
            <a:pPr marL="0" indent="0" algn="r" rtl="1">
              <a:lnSpc>
                <a:spcPts val="2050"/>
              </a:lnSpc>
              <a:buNone/>
            </a:pPr>
            <a:r>
              <a:rPr lang="ar-SA" sz="2000" dirty="0"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2- الأسعار</a:t>
            </a:r>
          </a:p>
          <a:p>
            <a:pPr marL="0" indent="0" algn="r" rtl="1">
              <a:lnSpc>
                <a:spcPts val="2050"/>
              </a:lnSpc>
              <a:buNone/>
            </a:pPr>
            <a:r>
              <a:rPr lang="ar-SA" sz="2000" dirty="0"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3- الخدمة </a:t>
            </a:r>
          </a:p>
          <a:p>
            <a:pPr marL="0" indent="0" algn="r" rtl="1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6142491" y="7527167"/>
            <a:ext cx="7982426" cy="22860"/>
          </a:xfrm>
          <a:prstGeom prst="rect">
            <a:avLst/>
          </a:prstGeom>
          <a:solidFill>
            <a:srgbClr val="E1C2C2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1" y="0"/>
            <a:ext cx="8025205" cy="113285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 rot="10800000" flipV="1">
            <a:off x="11860305" y="1464384"/>
            <a:ext cx="2302137" cy="236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400"/>
              </a:lnSpc>
              <a:buNone/>
            </a:pPr>
            <a:r>
              <a:rPr lang="ar-SA" sz="4400" dirty="0">
                <a:solidFill>
                  <a:schemeClr val="tx2"/>
                </a:solidFill>
              </a:rPr>
              <a:t>نقاط القوة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3863221" y="806553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350"/>
              </a:lnSpc>
              <a:buNone/>
            </a:pPr>
            <a:r>
              <a:rPr lang="en-US" sz="1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رضا العملاء</a:t>
            </a:r>
            <a:endParaRPr lang="en-US" sz="1100" dirty="0"/>
          </a:p>
        </p:txBody>
      </p:sp>
      <p:sp>
        <p:nvSpPr>
          <p:cNvPr id="16" name="Text 10"/>
          <p:cNvSpPr/>
          <p:nvPr/>
        </p:nvSpPr>
        <p:spPr>
          <a:xfrm>
            <a:off x="396835" y="8310682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400"/>
              </a:lnSpc>
              <a:buNone/>
            </a:pPr>
            <a:r>
              <a:rPr lang="en-US" sz="8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تحسين كبير في مستوى رضا العملاء وفقاً للاستطلاعات</a:t>
            </a:r>
            <a:endParaRPr lang="en-US" sz="850" dirty="0"/>
          </a:p>
        </p:txBody>
      </p:sp>
      <p:sp>
        <p:nvSpPr>
          <p:cNvPr id="17" name="Text 11"/>
          <p:cNvSpPr/>
          <p:nvPr/>
        </p:nvSpPr>
        <p:spPr>
          <a:xfrm>
            <a:off x="3874413" y="945606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20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28%</a:t>
            </a:r>
            <a:endParaRPr lang="en-US" sz="22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18" y="8747284"/>
            <a:ext cx="1701165" cy="170116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863221" y="1059013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350"/>
              </a:lnSpc>
              <a:buNone/>
            </a:pPr>
            <a:r>
              <a:rPr lang="en-US" sz="1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تقليل التكاليف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396835" y="10835283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400"/>
              </a:lnSpc>
              <a:buNone/>
            </a:pPr>
            <a:r>
              <a:rPr lang="en-US" sz="8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خفض التكاليف التشغيلية بفضل تحسين العمليات والأتمتة</a:t>
            </a:r>
            <a:endParaRPr lang="en-US" sz="8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D07F20-81CE-32FA-51E7-39CD992DE320}"/>
              </a:ext>
            </a:extLst>
          </p:cNvPr>
          <p:cNvSpPr txBox="1"/>
          <p:nvPr/>
        </p:nvSpPr>
        <p:spPr>
          <a:xfrm>
            <a:off x="8961120" y="150607"/>
            <a:ext cx="5497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400" b="1" dirty="0">
                <a:solidFill>
                  <a:schemeClr val="tx2"/>
                </a:solidFill>
              </a:rPr>
              <a:t>تحليل </a:t>
            </a:r>
            <a:r>
              <a:rPr lang="en-US" sz="4400" b="1" dirty="0">
                <a:solidFill>
                  <a:schemeClr val="tx2"/>
                </a:solidFill>
              </a:rPr>
              <a:t>SWOT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ED2D90-01A1-4531-F2F8-6650F907B74D}"/>
              </a:ext>
            </a:extLst>
          </p:cNvPr>
          <p:cNvSpPr txBox="1"/>
          <p:nvPr/>
        </p:nvSpPr>
        <p:spPr>
          <a:xfrm>
            <a:off x="10526357" y="1791771"/>
            <a:ext cx="3636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ar-SA" sz="2000" dirty="0"/>
              <a:t>قاعدة مشتركين كبيرة</a:t>
            </a:r>
          </a:p>
          <a:p>
            <a:pPr marL="285750" indent="-285750" algn="r" rtl="1">
              <a:buFontTx/>
              <a:buChar char="-"/>
            </a:pPr>
            <a:r>
              <a:rPr lang="ar-SA" sz="2000" dirty="0"/>
              <a:t>انتشار واسع 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F3EAAF-F149-4DC4-077C-D79156AFFC05}"/>
              </a:ext>
            </a:extLst>
          </p:cNvPr>
          <p:cNvSpPr txBox="1"/>
          <p:nvPr/>
        </p:nvSpPr>
        <p:spPr>
          <a:xfrm>
            <a:off x="10004612" y="2590374"/>
            <a:ext cx="42385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400" dirty="0">
                <a:solidFill>
                  <a:schemeClr val="tx2"/>
                </a:solidFill>
              </a:rPr>
              <a:t>نقاط الضعف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5DE029-D7DB-39C9-EEE0-C891DF5D8B2F}"/>
              </a:ext>
            </a:extLst>
          </p:cNvPr>
          <p:cNvSpPr txBox="1"/>
          <p:nvPr/>
        </p:nvSpPr>
        <p:spPr>
          <a:xfrm>
            <a:off x="9832489" y="3354421"/>
            <a:ext cx="4238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ar-SA" sz="2000" dirty="0"/>
              <a:t>مركزية القرار</a:t>
            </a:r>
          </a:p>
          <a:p>
            <a:pPr marL="285750" indent="-285750" algn="r" rtl="1">
              <a:buFontTx/>
              <a:buChar char="-"/>
            </a:pPr>
            <a:r>
              <a:rPr lang="ar-SA" sz="2000" dirty="0"/>
              <a:t>ضعف الشبكة في بعض المناطق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67A012-981C-3308-85AD-E7D5A167572F}"/>
              </a:ext>
            </a:extLst>
          </p:cNvPr>
          <p:cNvSpPr txBox="1"/>
          <p:nvPr/>
        </p:nvSpPr>
        <p:spPr>
          <a:xfrm>
            <a:off x="9741049" y="4249135"/>
            <a:ext cx="4421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400" dirty="0">
                <a:solidFill>
                  <a:schemeClr val="tx2"/>
                </a:solidFill>
              </a:rPr>
              <a:t>الفرص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2F562-CE27-DDA0-AAF5-56D262B92564}"/>
              </a:ext>
            </a:extLst>
          </p:cNvPr>
          <p:cNvSpPr txBox="1"/>
          <p:nvPr/>
        </p:nvSpPr>
        <p:spPr>
          <a:xfrm>
            <a:off x="10693101" y="4873214"/>
            <a:ext cx="355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ar-SA" sz="2000" dirty="0"/>
              <a:t>ازدياد الطلب على الانترنت </a:t>
            </a:r>
          </a:p>
          <a:p>
            <a:pPr marL="285750" indent="-285750" algn="r" rtl="1">
              <a:buFontTx/>
              <a:buChar char="-"/>
            </a:pPr>
            <a:r>
              <a:rPr lang="ar-SA" sz="2000" dirty="0"/>
              <a:t>التحول الرقمي 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C62889-7494-4351-40A8-7BA0AFAE648F}"/>
              </a:ext>
            </a:extLst>
          </p:cNvPr>
          <p:cNvSpPr txBox="1"/>
          <p:nvPr/>
        </p:nvSpPr>
        <p:spPr>
          <a:xfrm>
            <a:off x="9004151" y="5624130"/>
            <a:ext cx="54110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400" dirty="0">
                <a:solidFill>
                  <a:schemeClr val="tx2"/>
                </a:solidFill>
              </a:rPr>
              <a:t>التهديدات </a:t>
            </a:r>
          </a:p>
          <a:p>
            <a:pPr marL="285750" indent="-285750" algn="r" rtl="1">
              <a:buFontTx/>
              <a:buChar char="-"/>
            </a:pPr>
            <a:r>
              <a:rPr lang="ar-SA" sz="2000" dirty="0"/>
              <a:t>الوضع الاقتصادي </a:t>
            </a:r>
          </a:p>
          <a:p>
            <a:pPr marL="285750" indent="-285750" algn="r" rtl="1">
              <a:buFontTx/>
              <a:buChar char="-"/>
            </a:pPr>
            <a:r>
              <a:rPr lang="ar-SA" sz="2000" dirty="0"/>
              <a:t>التشريعات</a:t>
            </a:r>
          </a:p>
          <a:p>
            <a:pPr marL="285750" indent="-285750" algn="r" rtl="1">
              <a:buFontTx/>
              <a:buChar char="-"/>
            </a:pPr>
            <a:r>
              <a:rPr lang="ar-SA" sz="2000" dirty="0"/>
              <a:t>المنافسة الرقمية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18193" y="1162652"/>
            <a:ext cx="6175177" cy="608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750"/>
              </a:lnSpc>
              <a:buNone/>
            </a:pPr>
            <a:r>
              <a:rPr lang="ar-SA" sz="4400" b="1" dirty="0">
                <a:solidFill>
                  <a:schemeClr val="tx2"/>
                </a:solidFill>
              </a:rPr>
              <a:t>تحليل </a:t>
            </a:r>
            <a:r>
              <a:rPr lang="en-US" sz="4400" b="1" dirty="0">
                <a:solidFill>
                  <a:schemeClr val="tx2"/>
                </a:solidFill>
              </a:rPr>
              <a:t>PESTEL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6" y="882127"/>
            <a:ext cx="6396514" cy="7168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F74988-306E-67DF-6CE9-FEBDA7CEEAAC}"/>
              </a:ext>
            </a:extLst>
          </p:cNvPr>
          <p:cNvSpPr txBox="1"/>
          <p:nvPr/>
        </p:nvSpPr>
        <p:spPr>
          <a:xfrm>
            <a:off x="9369910" y="2960638"/>
            <a:ext cx="4722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400" b="1" dirty="0"/>
              <a:t>السياسي</a:t>
            </a:r>
            <a:r>
              <a:rPr lang="ar-SA" dirty="0"/>
              <a:t> : </a:t>
            </a:r>
            <a:r>
              <a:rPr lang="ar-SA" sz="2000" dirty="0" err="1"/>
              <a:t>تاثيرات</a:t>
            </a:r>
            <a:r>
              <a:rPr lang="ar-SA" sz="2000" dirty="0"/>
              <a:t> السياسات والجهات التنظيمية</a:t>
            </a:r>
          </a:p>
          <a:p>
            <a:pPr algn="r" rtl="1"/>
            <a:r>
              <a:rPr lang="ar-SA" sz="2400" b="1" dirty="0"/>
              <a:t>الاقتصادي</a:t>
            </a:r>
            <a:r>
              <a:rPr lang="ar-SA" dirty="0"/>
              <a:t> : </a:t>
            </a:r>
            <a:r>
              <a:rPr lang="ar-SA" sz="2000" dirty="0"/>
              <a:t>التضخم و سعر الصرف </a:t>
            </a:r>
          </a:p>
          <a:p>
            <a:pPr algn="r" rtl="1"/>
            <a:r>
              <a:rPr lang="ar-SA" sz="2400" b="1" dirty="0"/>
              <a:t>الاجتماعي</a:t>
            </a:r>
            <a:r>
              <a:rPr lang="ar-SA" dirty="0"/>
              <a:t> : </a:t>
            </a:r>
            <a:r>
              <a:rPr lang="ar-SA" sz="2000" dirty="0"/>
              <a:t>ازدياد استخدام الانترنت </a:t>
            </a:r>
          </a:p>
          <a:p>
            <a:pPr algn="r" rtl="1"/>
            <a:r>
              <a:rPr lang="ar-SA" sz="2400" b="1" dirty="0"/>
              <a:t>التكنلوجي</a:t>
            </a:r>
            <a:r>
              <a:rPr lang="ar-SA" dirty="0"/>
              <a:t> : </a:t>
            </a:r>
            <a:r>
              <a:rPr lang="ar-SA" sz="2000" dirty="0"/>
              <a:t>الحاجة للتحديث / غياب </a:t>
            </a:r>
            <a:r>
              <a:rPr lang="en-US" sz="2000" dirty="0"/>
              <a:t>5G</a:t>
            </a:r>
            <a:endParaRPr lang="ar-SA" sz="2000" dirty="0"/>
          </a:p>
          <a:p>
            <a:pPr algn="r" rtl="1"/>
            <a:r>
              <a:rPr lang="ar-SA" sz="2400" b="1" dirty="0"/>
              <a:t>البيئي</a:t>
            </a:r>
            <a:r>
              <a:rPr lang="ar-SA" dirty="0"/>
              <a:t> : </a:t>
            </a:r>
            <a:r>
              <a:rPr lang="ar-SA" sz="2000" dirty="0"/>
              <a:t>انقطاع الكهرباء و صعوبة الوصول للمحطات </a:t>
            </a:r>
          </a:p>
          <a:p>
            <a:pPr algn="r" rtl="1"/>
            <a:r>
              <a:rPr lang="ar-SA" sz="2400" b="1" dirty="0"/>
              <a:t>القانوني</a:t>
            </a:r>
            <a:r>
              <a:rPr lang="ar-SA" dirty="0"/>
              <a:t> : </a:t>
            </a:r>
            <a:r>
              <a:rPr lang="ar-SA" sz="2000" dirty="0"/>
              <a:t>قيود الترخيص و الاستيراد 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95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818" y="1532334"/>
            <a:ext cx="265986" cy="26598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997" y="3873937"/>
            <a:ext cx="265986" cy="26598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818" y="4156591"/>
            <a:ext cx="265986" cy="265986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0997" y="6498193"/>
            <a:ext cx="265986" cy="2659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FF3AE3-E9E5-F711-416D-3F30CBCA0266}"/>
              </a:ext>
            </a:extLst>
          </p:cNvPr>
          <p:cNvSpPr txBox="1"/>
          <p:nvPr/>
        </p:nvSpPr>
        <p:spPr>
          <a:xfrm>
            <a:off x="8003689" y="1962228"/>
            <a:ext cx="6035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400" b="1" dirty="0">
                <a:solidFill>
                  <a:schemeClr val="tx2"/>
                </a:solidFill>
              </a:rPr>
              <a:t>نموذج </a:t>
            </a:r>
            <a:r>
              <a:rPr lang="en-US" sz="4400" b="1" dirty="0">
                <a:solidFill>
                  <a:schemeClr val="tx2"/>
                </a:solidFill>
              </a:rPr>
              <a:t>McKinsey</a:t>
            </a:r>
            <a:r>
              <a:rPr lang="ar-SA" sz="4400" b="1" dirty="0">
                <a:solidFill>
                  <a:schemeClr val="tx2"/>
                </a:solidFill>
              </a:rPr>
              <a:t>7-</a:t>
            </a:r>
            <a:r>
              <a:rPr lang="en-US" sz="4400" b="1" dirty="0">
                <a:solidFill>
                  <a:schemeClr val="tx2"/>
                </a:solidFill>
              </a:rPr>
              <a:t>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2A9371-9AC8-8B28-AE2D-95DCB0F6D063}"/>
              </a:ext>
            </a:extLst>
          </p:cNvPr>
          <p:cNvSpPr txBox="1"/>
          <p:nvPr/>
        </p:nvSpPr>
        <p:spPr>
          <a:xfrm>
            <a:off x="6826791" y="3368905"/>
            <a:ext cx="7211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b="1" dirty="0" err="1"/>
              <a:t>Straegy</a:t>
            </a:r>
            <a:r>
              <a:rPr lang="ar-SA" dirty="0"/>
              <a:t>:</a:t>
            </a:r>
            <a:r>
              <a:rPr lang="ar-SA" sz="2000" dirty="0"/>
              <a:t>التركيز على جودة الخدمة </a:t>
            </a:r>
          </a:p>
          <a:p>
            <a:pPr algn="r" rtl="1"/>
            <a:r>
              <a:rPr lang="en-US" sz="2400" b="1" dirty="0"/>
              <a:t>Structure</a:t>
            </a:r>
            <a:r>
              <a:rPr lang="ar-SA" dirty="0"/>
              <a:t>:</a:t>
            </a:r>
            <a:r>
              <a:rPr lang="ar-SA" sz="2000" dirty="0"/>
              <a:t>هيكل هرمي</a:t>
            </a:r>
          </a:p>
          <a:p>
            <a:pPr algn="r" rtl="1"/>
            <a:r>
              <a:rPr lang="en-US" sz="2400" b="1" dirty="0"/>
              <a:t>Systems</a:t>
            </a:r>
            <a:r>
              <a:rPr lang="ar-SA" dirty="0"/>
              <a:t>:</a:t>
            </a:r>
            <a:r>
              <a:rPr lang="ar-SA" sz="2000" dirty="0"/>
              <a:t>ضعف الاتمتة</a:t>
            </a:r>
          </a:p>
          <a:p>
            <a:pPr algn="r" rtl="1"/>
            <a:r>
              <a:rPr lang="en-US" sz="2400" b="1" dirty="0"/>
              <a:t>Shared Values</a:t>
            </a:r>
            <a:r>
              <a:rPr lang="ar-SA" dirty="0"/>
              <a:t>:</a:t>
            </a:r>
            <a:r>
              <a:rPr lang="ar-SA" sz="2000" dirty="0"/>
              <a:t>الالتزام والانضباط</a:t>
            </a:r>
          </a:p>
          <a:p>
            <a:pPr algn="r" rtl="1"/>
            <a:r>
              <a:rPr lang="en-US" sz="2400" b="1" dirty="0"/>
              <a:t>Style</a:t>
            </a:r>
            <a:r>
              <a:rPr lang="ar-SA" dirty="0"/>
              <a:t>:</a:t>
            </a:r>
            <a:r>
              <a:rPr lang="ar-SA" sz="2000" dirty="0"/>
              <a:t>قيادة تقليدية</a:t>
            </a:r>
          </a:p>
          <a:p>
            <a:pPr algn="r" rtl="1"/>
            <a:r>
              <a:rPr lang="en-US" sz="2400" b="1" dirty="0"/>
              <a:t>Staff</a:t>
            </a:r>
            <a:r>
              <a:rPr lang="ar-SA" dirty="0"/>
              <a:t>: </a:t>
            </a:r>
            <a:r>
              <a:rPr lang="ar-SA" sz="2000" dirty="0"/>
              <a:t>خبرات تقنية قوية</a:t>
            </a:r>
          </a:p>
          <a:p>
            <a:pPr algn="r" rtl="1"/>
            <a:r>
              <a:rPr lang="en-US" sz="2400" b="1" dirty="0"/>
              <a:t>Skills</a:t>
            </a:r>
            <a:r>
              <a:rPr lang="ar-SA" dirty="0"/>
              <a:t>:</a:t>
            </a:r>
            <a:r>
              <a:rPr lang="ar-SA" sz="2000" dirty="0"/>
              <a:t>نقص مهارات البيانات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F398904-FD9A-FE55-C6AF-C35F2320595B}"/>
              </a:ext>
            </a:extLst>
          </p:cNvPr>
          <p:cNvSpPr txBox="1"/>
          <p:nvPr/>
        </p:nvSpPr>
        <p:spPr>
          <a:xfrm>
            <a:off x="8520056" y="796066"/>
            <a:ext cx="5529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400" b="1" dirty="0">
                <a:solidFill>
                  <a:schemeClr val="tx2"/>
                </a:solidFill>
              </a:rPr>
              <a:t>تشخيص العمليات </a:t>
            </a:r>
            <a:r>
              <a:rPr lang="en-US" sz="4400" b="1" dirty="0">
                <a:solidFill>
                  <a:schemeClr val="tx2"/>
                </a:solidFill>
              </a:rPr>
              <a:t>HR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8590FE-7C83-F537-5BE0-A22519954A05}"/>
              </a:ext>
            </a:extLst>
          </p:cNvPr>
          <p:cNvSpPr txBox="1"/>
          <p:nvPr/>
        </p:nvSpPr>
        <p:spPr>
          <a:xfrm>
            <a:off x="9692640" y="2408654"/>
            <a:ext cx="4356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000" dirty="0">
                <a:solidFill>
                  <a:schemeClr val="tx2"/>
                </a:solidFill>
              </a:rPr>
              <a:t>المشكلات الرئيسية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895D81-9003-59C4-D93E-A6EFD977ED30}"/>
              </a:ext>
            </a:extLst>
          </p:cNvPr>
          <p:cNvSpPr txBox="1"/>
          <p:nvPr/>
        </p:nvSpPr>
        <p:spPr>
          <a:xfrm>
            <a:off x="7842324" y="3387975"/>
            <a:ext cx="6207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ar-SA" sz="2400" dirty="0"/>
              <a:t>بطئ التوظيف بسبب </a:t>
            </a:r>
            <a:r>
              <a:rPr lang="ar-SA" sz="2400" dirty="0" err="1"/>
              <a:t>الورقيات</a:t>
            </a:r>
            <a:r>
              <a:rPr lang="ar-SA" sz="2400" dirty="0"/>
              <a:t> </a:t>
            </a:r>
          </a:p>
          <a:p>
            <a:pPr marL="285750" indent="-285750" algn="r" rtl="1">
              <a:buFontTx/>
              <a:buChar char="-"/>
            </a:pPr>
            <a:r>
              <a:rPr lang="ar-SA" sz="2400" dirty="0"/>
              <a:t>تقيم أداء غير موحد</a:t>
            </a:r>
          </a:p>
          <a:p>
            <a:pPr marL="285750" indent="-285750" algn="r" rtl="1">
              <a:buFontTx/>
              <a:buChar char="-"/>
            </a:pPr>
            <a:r>
              <a:rPr lang="ar-SA" sz="2400" dirty="0"/>
              <a:t>تأخير الاجازات بسبب تعدد الموافقات </a:t>
            </a:r>
          </a:p>
          <a:p>
            <a:pPr marL="285750" indent="-285750" algn="r" rtl="1">
              <a:buFontTx/>
              <a:buChar char="-"/>
            </a:pPr>
            <a:r>
              <a:rPr lang="ar-SA" sz="2400" dirty="0"/>
              <a:t>ضعف التكامل بين الأنظمة </a:t>
            </a:r>
          </a:p>
          <a:p>
            <a:pPr marL="285750" indent="-285750" algn="r" rtl="1">
              <a:buFontTx/>
              <a:buChar char="-"/>
            </a:pPr>
            <a:r>
              <a:rPr lang="ar-SA" sz="2400" dirty="0"/>
              <a:t>انخفاض رضا الموظفين 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4" y="1823561"/>
            <a:ext cx="4349353" cy="434935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3900547" y="1823561"/>
            <a:ext cx="61079" cy="369332"/>
          </a:xfrm>
          <a:prstGeom prst="roundRect">
            <a:avLst>
              <a:gd name="adj" fmla="val 87780"/>
            </a:avLst>
          </a:prstGeom>
          <a:solidFill>
            <a:srgbClr val="B05B5C"/>
          </a:solidFill>
          <a:ln/>
        </p:spPr>
      </p:sp>
      <p:sp>
        <p:nvSpPr>
          <p:cNvPr id="9" name="Shape 6"/>
          <p:cNvSpPr/>
          <p:nvPr/>
        </p:nvSpPr>
        <p:spPr>
          <a:xfrm>
            <a:off x="13886855" y="2541210"/>
            <a:ext cx="61079" cy="369332"/>
          </a:xfrm>
          <a:prstGeom prst="roundRect">
            <a:avLst>
              <a:gd name="adj" fmla="val 87780"/>
            </a:avLst>
          </a:prstGeom>
          <a:solidFill>
            <a:srgbClr val="BE7C7B"/>
          </a:solidFill>
          <a:ln/>
        </p:spPr>
      </p:sp>
      <p:sp>
        <p:nvSpPr>
          <p:cNvPr id="13" name="Shape 10"/>
          <p:cNvSpPr/>
          <p:nvPr/>
        </p:nvSpPr>
        <p:spPr>
          <a:xfrm>
            <a:off x="13874297" y="3258859"/>
            <a:ext cx="61079" cy="369332"/>
          </a:xfrm>
          <a:prstGeom prst="roundRect">
            <a:avLst>
              <a:gd name="adj" fmla="val 87780"/>
            </a:avLst>
          </a:prstGeom>
          <a:solidFill>
            <a:srgbClr val="CE9B9B"/>
          </a:solidFill>
          <a:ln/>
        </p:spPr>
      </p:sp>
      <p:sp>
        <p:nvSpPr>
          <p:cNvPr id="17" name="Shape 14"/>
          <p:cNvSpPr/>
          <p:nvPr/>
        </p:nvSpPr>
        <p:spPr>
          <a:xfrm>
            <a:off x="13897546" y="3981154"/>
            <a:ext cx="45719" cy="369332"/>
          </a:xfrm>
          <a:prstGeom prst="roundRect">
            <a:avLst>
              <a:gd name="adj" fmla="val 87780"/>
            </a:avLst>
          </a:prstGeom>
          <a:solidFill>
            <a:srgbClr val="E1C2C2"/>
          </a:solidFill>
          <a:ln/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34A35A-23B1-50E0-7F14-4F27B3394A3A}"/>
              </a:ext>
            </a:extLst>
          </p:cNvPr>
          <p:cNvSpPr txBox="1"/>
          <p:nvPr/>
        </p:nvSpPr>
        <p:spPr>
          <a:xfrm>
            <a:off x="5895191" y="281463"/>
            <a:ext cx="8541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400" b="1" dirty="0">
                <a:solidFill>
                  <a:schemeClr val="tx2"/>
                </a:solidFill>
              </a:rPr>
              <a:t>الحلول المقترحة (</a:t>
            </a:r>
            <a:r>
              <a:rPr lang="en-US" sz="4400" b="1" dirty="0">
                <a:solidFill>
                  <a:schemeClr val="tx2"/>
                </a:solidFill>
              </a:rPr>
              <a:t>(HR Process Redesign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7E9115-0A11-8180-CD9A-D88435141C5C}"/>
              </a:ext>
            </a:extLst>
          </p:cNvPr>
          <p:cNvSpPr txBox="1"/>
          <p:nvPr/>
        </p:nvSpPr>
        <p:spPr>
          <a:xfrm>
            <a:off x="9382784" y="1850595"/>
            <a:ext cx="425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400" dirty="0"/>
              <a:t>تحسين التوظيف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0FA089-323E-173A-DA55-DEC63606737A}"/>
              </a:ext>
            </a:extLst>
          </p:cNvPr>
          <p:cNvSpPr txBox="1"/>
          <p:nvPr/>
        </p:nvSpPr>
        <p:spPr>
          <a:xfrm>
            <a:off x="9006267" y="2604904"/>
            <a:ext cx="463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400" dirty="0"/>
              <a:t>منصة الكترونية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668F04-9D5C-936A-8B01-B3D663F9D82D}"/>
              </a:ext>
            </a:extLst>
          </p:cNvPr>
          <p:cNvSpPr txBox="1"/>
          <p:nvPr/>
        </p:nvSpPr>
        <p:spPr>
          <a:xfrm>
            <a:off x="8369450" y="3258859"/>
            <a:ext cx="527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400" dirty="0"/>
              <a:t>فرز تلقائي 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B65809-D3E3-BC05-6EC3-DCE9A84BF7B7}"/>
              </a:ext>
            </a:extLst>
          </p:cNvPr>
          <p:cNvSpPr txBox="1"/>
          <p:nvPr/>
        </p:nvSpPr>
        <p:spPr>
          <a:xfrm>
            <a:off x="9291344" y="3997516"/>
            <a:ext cx="434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2400" dirty="0"/>
              <a:t>مقابلات مجدولة اليا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296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Playfair Display Semi Bold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DELL</cp:lastModifiedBy>
  <cp:revision>2</cp:revision>
  <dcterms:created xsi:type="dcterms:W3CDTF">2025-12-04T01:41:43Z</dcterms:created>
  <dcterms:modified xsi:type="dcterms:W3CDTF">2025-12-04T07:04:42Z</dcterms:modified>
</cp:coreProperties>
</file>